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sldIdLst>
    <p:sldId id="262" r:id="rId3"/>
    <p:sldId id="280" r:id="rId4"/>
    <p:sldId id="276" r:id="rId5"/>
    <p:sldId id="313" r:id="rId6"/>
    <p:sldId id="278" r:id="rId7"/>
    <p:sldId id="312" r:id="rId8"/>
    <p:sldId id="281" r:id="rId9"/>
    <p:sldId id="310" r:id="rId10"/>
    <p:sldId id="303" r:id="rId11"/>
    <p:sldId id="311" r:id="rId12"/>
    <p:sldId id="285"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94660"/>
  </p:normalViewPr>
  <p:slideViewPr>
    <p:cSldViewPr snapToGrid="0">
      <p:cViewPr varScale="1">
        <p:scale>
          <a:sx n="82" d="100"/>
          <a:sy n="82" d="100"/>
        </p:scale>
        <p:origin x="73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t>8/2/2023</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t>8/2/2023</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8/2/2023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8/2/2023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8/2/2023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8/2/2023</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8/2/2023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8/2/2023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8/2/2023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8/2/2023</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8/2/2023</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Bar dir="vert"/>
  </p:transition>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8/2/2023</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Bar dir="vert"/>
  </p:transition>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hyperlink" Target="https://rcboe.instructuremedia.com/embed/048204ea-777e-4c04-9fc0-357111372c96" TargetMode="External"/><Relationship Id="rId5" Type="http://schemas.openxmlformats.org/officeDocument/2006/relationships/hyperlink" Target="https://www.rcboe.org/Domain/16265" TargetMode="Externa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hyperlink" Target="http://www.pngall.com/communication-pn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jpe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5.xml"/><Relationship Id="rId1" Type="http://schemas.openxmlformats.org/officeDocument/2006/relationships/tags" Target="../tags/tag3.xml"/><Relationship Id="rId4" Type="http://schemas.openxmlformats.org/officeDocument/2006/relationships/image" Target="../media/image38.sv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112E4-1023-4FBE-9D69-8A75B59A9B24}"/>
              </a:ext>
            </a:extLst>
          </p:cNvPr>
          <p:cNvSpPr>
            <a:spLocks noGrp="1"/>
          </p:cNvSpPr>
          <p:nvPr>
            <p:ph type="title"/>
          </p:nvPr>
        </p:nvSpPr>
        <p:spPr>
          <a:xfrm>
            <a:off x="3277190" y="325313"/>
            <a:ext cx="9392307" cy="1073825"/>
          </a:xfrm>
        </p:spPr>
        <p:txBody>
          <a:bodyPr>
            <a:normAutofit fontScale="90000"/>
          </a:bodyPr>
          <a:lstStyle/>
          <a:p>
            <a:pPr algn="ctr"/>
            <a:r>
              <a:rPr lang="en-US" dirty="0">
                <a:solidFill>
                  <a:srgbClr val="0070C0"/>
                </a:solidFill>
                <a:latin typeface="Footlight MT Light"/>
                <a:ea typeface="+mj-lt"/>
                <a:cs typeface="+mj-lt"/>
              </a:rPr>
              <a:t>Brian </a:t>
            </a:r>
            <a:r>
              <a:rPr lang="en-US" dirty="0" err="1">
                <a:solidFill>
                  <a:srgbClr val="0070C0"/>
                </a:solidFill>
                <a:latin typeface="Footlight MT Light"/>
                <a:ea typeface="+mj-lt"/>
                <a:cs typeface="+mj-lt"/>
              </a:rPr>
              <a:t>baldowski</a:t>
            </a:r>
            <a:br>
              <a:rPr lang="en-US" dirty="0">
                <a:solidFill>
                  <a:srgbClr val="0070C0"/>
                </a:solidFill>
                <a:latin typeface="Footlight MT Light"/>
                <a:ea typeface="+mj-lt"/>
                <a:cs typeface="+mj-lt"/>
              </a:rPr>
            </a:br>
            <a:r>
              <a:rPr lang="en-US" dirty="0">
                <a:solidFill>
                  <a:srgbClr val="0070C0"/>
                </a:solidFill>
                <a:latin typeface="Footlight MT Light"/>
                <a:ea typeface="+mj-lt"/>
                <a:cs typeface="+mj-lt"/>
              </a:rPr>
              <a:t>8</a:t>
            </a:r>
            <a:r>
              <a:rPr lang="en-US" baseline="30000" dirty="0">
                <a:solidFill>
                  <a:srgbClr val="0070C0"/>
                </a:solidFill>
                <a:latin typeface="Footlight MT Light"/>
                <a:ea typeface="+mj-lt"/>
                <a:cs typeface="+mj-lt"/>
              </a:rPr>
              <a:t>th</a:t>
            </a:r>
            <a:r>
              <a:rPr lang="en-US" dirty="0">
                <a:solidFill>
                  <a:srgbClr val="0070C0"/>
                </a:solidFill>
                <a:latin typeface="Footlight MT Light"/>
                <a:ea typeface="+mj-lt"/>
                <a:cs typeface="+mj-lt"/>
              </a:rPr>
              <a:t> grade language arts  </a:t>
            </a:r>
            <a:br>
              <a:rPr lang="en-US" dirty="0">
                <a:solidFill>
                  <a:srgbClr val="0070C0"/>
                </a:solidFill>
                <a:latin typeface="Gigi"/>
                <a:ea typeface="+mj-lt"/>
                <a:cs typeface="+mj-lt"/>
              </a:rPr>
            </a:br>
            <a:endParaRPr lang="en-US" dirty="0">
              <a:latin typeface="Gigi"/>
              <a:ea typeface="+mj-lt"/>
              <a:cs typeface="+mj-lt"/>
            </a:endParaRPr>
          </a:p>
          <a:p>
            <a:pPr algn="ctr"/>
            <a:endParaRPr lang="en-US" dirty="0">
              <a:ea typeface="+mj-lt"/>
              <a:cs typeface="+mj-lt"/>
            </a:endParaRPr>
          </a:p>
          <a:p>
            <a:pPr algn="ctr"/>
            <a:endParaRPr lang="en-US" dirty="0">
              <a:ea typeface="+mj-lt"/>
              <a:cs typeface="+mj-lt"/>
            </a:endParaRPr>
          </a:p>
        </p:txBody>
      </p:sp>
      <p:sp>
        <p:nvSpPr>
          <p:cNvPr id="6" name="Content Placeholder 5">
            <a:extLst>
              <a:ext uri="{FF2B5EF4-FFF2-40B4-BE49-F238E27FC236}">
                <a16:creationId xmlns:a16="http://schemas.microsoft.com/office/drawing/2014/main" id="{3B4540BB-9241-4193-A445-77DA9B564C31}"/>
              </a:ext>
            </a:extLst>
          </p:cNvPr>
          <p:cNvSpPr>
            <a:spLocks noGrp="1"/>
          </p:cNvSpPr>
          <p:nvPr>
            <p:ph sz="quarter" idx="4"/>
          </p:nvPr>
        </p:nvSpPr>
        <p:spPr/>
        <p:txBody>
          <a:bodyPr vert="horz" lIns="91440" tIns="45720" rIns="91440" bIns="45720" rtlCol="0" anchor="t">
            <a:normAutofit/>
          </a:bodyPr>
          <a:lstStyle/>
          <a:p>
            <a:endParaRPr lang="en-US"/>
          </a:p>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468305" cy="6913037"/>
          </a:xfrm>
          <a:prstGeom prst="rect">
            <a:avLst/>
          </a:prstGeom>
        </p:spPr>
      </p:pic>
      <p:pic>
        <p:nvPicPr>
          <p:cNvPr id="5" name="Picture 4">
            <a:extLst>
              <a:ext uri="{FF2B5EF4-FFF2-40B4-BE49-F238E27FC236}">
                <a16:creationId xmlns:a16="http://schemas.microsoft.com/office/drawing/2014/main" id="{E4143578-2540-4032-A0D2-0A4F9CB623B0}"/>
              </a:ext>
            </a:extLst>
          </p:cNvPr>
          <p:cNvPicPr>
            <a:picLocks noChangeAspect="1"/>
          </p:cNvPicPr>
          <p:nvPr/>
        </p:nvPicPr>
        <p:blipFill>
          <a:blip r:embed="rId4"/>
          <a:stretch>
            <a:fillRect/>
          </a:stretch>
        </p:blipFill>
        <p:spPr>
          <a:xfrm>
            <a:off x="5997902" y="2003631"/>
            <a:ext cx="4468305" cy="4697984"/>
          </a:xfrm>
          <a:prstGeom prst="rect">
            <a:avLst/>
          </a:prstGeom>
        </p:spPr>
      </p:pic>
    </p:spTree>
    <p:custDataLst>
      <p:tags r:id="rId1"/>
    </p:custDataLst>
    <p:extLst>
      <p:ext uri="{BB962C8B-B14F-4D97-AF65-F5344CB8AC3E}">
        <p14:creationId xmlns:p14="http://schemas.microsoft.com/office/powerpoint/2010/main" val="3544205624"/>
      </p:ext>
    </p:extLst>
  </p:cSld>
  <p:clrMapOvr>
    <a:masterClrMapping/>
  </p:clrMapOvr>
  <mc:AlternateContent xmlns:mc="http://schemas.openxmlformats.org/markup-compatibility/2006" xmlns:p14="http://schemas.microsoft.com/office/powerpoint/2010/main">
    <mc:Choice Requires="p14">
      <p:transition spd="slow" p14:dur="800" advTm="4372">
        <p:circle/>
      </p:transition>
    </mc:Choice>
    <mc:Fallback xmlns="">
      <p:transition spd="slow" advTm="4372">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06763-14A4-4920-B266-8438E5324B32}"/>
              </a:ext>
            </a:extLst>
          </p:cNvPr>
          <p:cNvSpPr>
            <a:spLocks noGrp="1"/>
          </p:cNvSpPr>
          <p:nvPr>
            <p:ph type="title"/>
          </p:nvPr>
        </p:nvSpPr>
        <p:spPr/>
        <p:txBody>
          <a:bodyPr/>
          <a:lstStyle/>
          <a:p>
            <a:pPr algn="ctr"/>
            <a:r>
              <a:rPr lang="en-US" dirty="0"/>
              <a:t>Arrival and Dismissal </a:t>
            </a:r>
          </a:p>
        </p:txBody>
      </p:sp>
      <p:sp>
        <p:nvSpPr>
          <p:cNvPr id="3" name="Content Placeholder 2">
            <a:extLst>
              <a:ext uri="{FF2B5EF4-FFF2-40B4-BE49-F238E27FC236}">
                <a16:creationId xmlns:a16="http://schemas.microsoft.com/office/drawing/2014/main" id="{36D72D31-5CA7-4BE4-94DA-C6B9E83877AB}"/>
              </a:ext>
            </a:extLst>
          </p:cNvPr>
          <p:cNvSpPr>
            <a:spLocks noGrp="1"/>
          </p:cNvSpPr>
          <p:nvPr>
            <p:ph sz="half" idx="1"/>
          </p:nvPr>
        </p:nvSpPr>
        <p:spPr>
          <a:xfrm>
            <a:off x="1447331" y="2020170"/>
            <a:ext cx="4803127" cy="3690205"/>
          </a:xfrm>
        </p:spPr>
        <p:txBody>
          <a:bodyPr vert="horz" lIns="91440" tIns="45720" rIns="91440" bIns="45720" rtlCol="0" anchor="t">
            <a:normAutofit/>
          </a:bodyPr>
          <a:lstStyle/>
          <a:p>
            <a:r>
              <a:rPr lang="en-US" i="1" dirty="0">
                <a:latin typeface="FrankRuehl"/>
                <a:cs typeface="FrankRuehl"/>
              </a:rPr>
              <a:t>Morning Arrival</a:t>
            </a:r>
          </a:p>
          <a:p>
            <a:r>
              <a:rPr lang="en-US" dirty="0">
                <a:ea typeface="+mn-lt"/>
                <a:cs typeface="+mn-lt"/>
              </a:rPr>
              <a:t>Drop off your child on Dragons Way behind the school</a:t>
            </a:r>
          </a:p>
          <a:p>
            <a:r>
              <a:rPr lang="en-US" dirty="0"/>
              <a:t>Morning Drop off time for car riders 8:45 A.M.</a:t>
            </a:r>
          </a:p>
          <a:p>
            <a:r>
              <a:rPr lang="en-US" dirty="0"/>
              <a:t>Early drop off students are unsupervised. Please remain with your child until 8:45 A.M. when teachers report for duty.  </a:t>
            </a:r>
          </a:p>
        </p:txBody>
      </p:sp>
      <p:sp>
        <p:nvSpPr>
          <p:cNvPr id="4" name="Content Placeholder 3">
            <a:extLst>
              <a:ext uri="{FF2B5EF4-FFF2-40B4-BE49-F238E27FC236}">
                <a16:creationId xmlns:a16="http://schemas.microsoft.com/office/drawing/2014/main" id="{9719DEE5-69CF-4AA8-8933-FF4BD04BC260}"/>
              </a:ext>
            </a:extLst>
          </p:cNvPr>
          <p:cNvSpPr>
            <a:spLocks noGrp="1"/>
          </p:cNvSpPr>
          <p:nvPr>
            <p:ph sz="half" idx="2"/>
          </p:nvPr>
        </p:nvSpPr>
        <p:spPr>
          <a:xfrm>
            <a:off x="6097820" y="2017343"/>
            <a:ext cx="5444322" cy="3441520"/>
          </a:xfrm>
        </p:spPr>
        <p:txBody>
          <a:bodyPr vert="horz" lIns="91440" tIns="45720" rIns="91440" bIns="45720" rtlCol="0" anchor="t">
            <a:normAutofit/>
          </a:bodyPr>
          <a:lstStyle/>
          <a:p>
            <a:r>
              <a:rPr lang="en-US" i="1" dirty="0">
                <a:latin typeface="FrankRuehl"/>
                <a:cs typeface="FrankRuehl"/>
              </a:rPr>
              <a:t>Afternoon  Dismissal </a:t>
            </a:r>
          </a:p>
          <a:p>
            <a:r>
              <a:rPr lang="en-US" dirty="0"/>
              <a:t>Bus riders will report to bus loading zone</a:t>
            </a:r>
          </a:p>
          <a:p>
            <a:r>
              <a:rPr lang="en-US" dirty="0"/>
              <a:t>Walkers are dismissed from the bus loading zone where the crossing guard is located</a:t>
            </a:r>
          </a:p>
          <a:p>
            <a:r>
              <a:rPr lang="en-US" dirty="0"/>
              <a:t>Car Riders pick up time 4:05 p.m.</a:t>
            </a:r>
          </a:p>
        </p:txBody>
      </p:sp>
    </p:spTree>
    <p:extLst>
      <p:ext uri="{BB962C8B-B14F-4D97-AF65-F5344CB8AC3E}">
        <p14:creationId xmlns:p14="http://schemas.microsoft.com/office/powerpoint/2010/main" val="2977271390"/>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790E1-C0A8-4FD3-8AC8-5E21DB0B4DAD}"/>
              </a:ext>
            </a:extLst>
          </p:cNvPr>
          <p:cNvSpPr>
            <a:spLocks noGrp="1"/>
          </p:cNvSpPr>
          <p:nvPr>
            <p:ph type="title"/>
          </p:nvPr>
        </p:nvSpPr>
        <p:spPr/>
        <p:txBody>
          <a:bodyPr/>
          <a:lstStyle/>
          <a:p>
            <a:pPr algn="ctr"/>
            <a:r>
              <a:rPr lang="en-US" dirty="0"/>
              <a:t>RCSS Learning Platform and Canvas </a:t>
            </a:r>
          </a:p>
        </p:txBody>
      </p:sp>
      <p:pic>
        <p:nvPicPr>
          <p:cNvPr id="4" name="Picture 4" descr="A screenshot of a cell phone&#10;&#10;Description automatically generated">
            <a:extLst>
              <a:ext uri="{FF2B5EF4-FFF2-40B4-BE49-F238E27FC236}">
                <a16:creationId xmlns:a16="http://schemas.microsoft.com/office/drawing/2014/main" id="{F737B739-322D-4595-B65A-3077BF56CF13}"/>
              </a:ext>
            </a:extLst>
          </p:cNvPr>
          <p:cNvPicPr>
            <a:picLocks noGrp="1" noChangeAspect="1"/>
          </p:cNvPicPr>
          <p:nvPr>
            <p:ph idx="1"/>
          </p:nvPr>
        </p:nvPicPr>
        <p:blipFill>
          <a:blip r:embed="rId3"/>
          <a:stretch>
            <a:fillRect/>
          </a:stretch>
        </p:blipFill>
        <p:spPr>
          <a:xfrm>
            <a:off x="1177636" y="2203553"/>
            <a:ext cx="1861969" cy="1883538"/>
          </a:xfrm>
        </p:spPr>
      </p:pic>
      <p:pic>
        <p:nvPicPr>
          <p:cNvPr id="5" name="Picture 5" descr="A close up of a device&#10;&#10;Description automatically generated">
            <a:extLst>
              <a:ext uri="{FF2B5EF4-FFF2-40B4-BE49-F238E27FC236}">
                <a16:creationId xmlns:a16="http://schemas.microsoft.com/office/drawing/2014/main" id="{E5E0BDF2-A4E6-4760-A93B-7F1CF824D723}"/>
              </a:ext>
            </a:extLst>
          </p:cNvPr>
          <p:cNvPicPr>
            <a:picLocks noChangeAspect="1"/>
          </p:cNvPicPr>
          <p:nvPr/>
        </p:nvPicPr>
        <p:blipFill>
          <a:blip r:embed="rId4"/>
          <a:stretch>
            <a:fillRect/>
          </a:stretch>
        </p:blipFill>
        <p:spPr>
          <a:xfrm>
            <a:off x="4484194" y="2172576"/>
            <a:ext cx="1768981" cy="1890394"/>
          </a:xfrm>
          <a:prstGeom prst="rect">
            <a:avLst/>
          </a:prstGeom>
        </p:spPr>
      </p:pic>
      <p:sp>
        <p:nvSpPr>
          <p:cNvPr id="6" name="TextBox 5">
            <a:extLst>
              <a:ext uri="{FF2B5EF4-FFF2-40B4-BE49-F238E27FC236}">
                <a16:creationId xmlns:a16="http://schemas.microsoft.com/office/drawing/2014/main" id="{CF26CA9D-CE23-4C53-BE42-4A17B6480CB2}"/>
              </a:ext>
            </a:extLst>
          </p:cNvPr>
          <p:cNvSpPr txBox="1"/>
          <p:nvPr/>
        </p:nvSpPr>
        <p:spPr>
          <a:xfrm>
            <a:off x="3796144" y="4562990"/>
            <a:ext cx="337101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Click link to watch Tutorial Video </a:t>
            </a:r>
            <a:endParaRPr lang="en-US" dirty="0">
              <a:ea typeface="+mn-lt"/>
              <a:cs typeface="+mn-lt"/>
            </a:endParaRPr>
          </a:p>
          <a:p>
            <a:r>
              <a:rPr lang="en-US" dirty="0">
                <a:ea typeface="+mn-lt"/>
                <a:cs typeface="+mn-lt"/>
                <a:hlinkClick r:id="rId5"/>
              </a:rPr>
              <a:t>https://www.rcboe.org/Domain/16265</a:t>
            </a:r>
            <a:endParaRPr lang="en-US" dirty="0"/>
          </a:p>
        </p:txBody>
      </p:sp>
      <p:sp>
        <p:nvSpPr>
          <p:cNvPr id="7" name="TextBox 6">
            <a:extLst>
              <a:ext uri="{FF2B5EF4-FFF2-40B4-BE49-F238E27FC236}">
                <a16:creationId xmlns:a16="http://schemas.microsoft.com/office/drawing/2014/main" id="{E66A8C43-1A3C-4D64-9C4C-865855B221B0}"/>
              </a:ext>
            </a:extLst>
          </p:cNvPr>
          <p:cNvSpPr txBox="1"/>
          <p:nvPr/>
        </p:nvSpPr>
        <p:spPr>
          <a:xfrm>
            <a:off x="693693" y="4535696"/>
            <a:ext cx="32032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Your child will login through Launch Pad to access RCBOE Canvas.</a:t>
            </a:r>
          </a:p>
        </p:txBody>
      </p:sp>
      <p:sp>
        <p:nvSpPr>
          <p:cNvPr id="9" name="TextBox 8">
            <a:extLst>
              <a:ext uri="{FF2B5EF4-FFF2-40B4-BE49-F238E27FC236}">
                <a16:creationId xmlns:a16="http://schemas.microsoft.com/office/drawing/2014/main" id="{7522617B-0C59-4FDA-A5DA-0AADDB6DF990}"/>
              </a:ext>
            </a:extLst>
          </p:cNvPr>
          <p:cNvSpPr txBox="1"/>
          <p:nvPr/>
        </p:nvSpPr>
        <p:spPr>
          <a:xfrm>
            <a:off x="7062047" y="1975532"/>
            <a:ext cx="469669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New to the Richmond County</a:t>
            </a:r>
            <a:r>
              <a:rPr lang="en-US" sz="2000" dirty="0"/>
              <a:t> </a:t>
            </a:r>
          </a:p>
          <a:p>
            <a:pPr marL="285750" indent="-285750">
              <a:buFont typeface="Arial"/>
              <a:buChar char="•"/>
            </a:pPr>
            <a:r>
              <a:rPr lang="en-US" sz="2000" dirty="0"/>
              <a:t>Go to rcboe.org</a:t>
            </a:r>
          </a:p>
          <a:p>
            <a:pPr marL="285750" indent="-285750">
              <a:buFont typeface="Arial"/>
              <a:buChar char="•"/>
            </a:pPr>
            <a:r>
              <a:rPr lang="en-US" sz="2000" dirty="0"/>
              <a:t>Click Student</a:t>
            </a:r>
          </a:p>
          <a:p>
            <a:pPr marL="285750" indent="-285750">
              <a:buFont typeface="Arial"/>
              <a:buChar char="•"/>
            </a:pPr>
            <a:r>
              <a:rPr lang="en-US" sz="2000" dirty="0"/>
              <a:t>Click Launch Pad</a:t>
            </a:r>
          </a:p>
        </p:txBody>
      </p:sp>
      <p:sp>
        <p:nvSpPr>
          <p:cNvPr id="8" name="TextBox 7"/>
          <p:cNvSpPr txBox="1"/>
          <p:nvPr/>
        </p:nvSpPr>
        <p:spPr>
          <a:xfrm>
            <a:off x="7215645" y="3824326"/>
            <a:ext cx="4543093" cy="1477328"/>
          </a:xfrm>
          <a:prstGeom prst="rect">
            <a:avLst/>
          </a:prstGeom>
          <a:noFill/>
        </p:spPr>
        <p:txBody>
          <a:bodyPr wrap="square" rtlCol="0">
            <a:spAutoFit/>
          </a:bodyPr>
          <a:lstStyle/>
          <a:p>
            <a:r>
              <a:rPr lang="en-US" b="1" dirty="0"/>
              <a:t>Watch logging into Canvas as a student. </a:t>
            </a:r>
          </a:p>
          <a:p>
            <a:endParaRPr lang="en-US" b="1" dirty="0"/>
          </a:p>
          <a:p>
            <a:r>
              <a:rPr lang="en-US" dirty="0">
                <a:hlinkClick r:id="rId6"/>
              </a:rPr>
              <a:t>https://rcboe.instructuremedia.com/embed/048204ea-777e-4c04-9fc0-357111372c96</a:t>
            </a:r>
            <a:endParaRPr lang="en-US" dirty="0"/>
          </a:p>
          <a:p>
            <a:endParaRPr lang="en-US" dirty="0"/>
          </a:p>
        </p:txBody>
      </p:sp>
      <p:sp>
        <p:nvSpPr>
          <p:cNvPr id="3" name="TextBox 2">
            <a:extLst>
              <a:ext uri="{FF2B5EF4-FFF2-40B4-BE49-F238E27FC236}">
                <a16:creationId xmlns:a16="http://schemas.microsoft.com/office/drawing/2014/main" id="{4091897A-0989-4798-88F2-36483CDF14A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custDataLst>
      <p:tags r:id="rId1"/>
    </p:custDataLst>
    <p:extLst>
      <p:ext uri="{BB962C8B-B14F-4D97-AF65-F5344CB8AC3E}">
        <p14:creationId xmlns:p14="http://schemas.microsoft.com/office/powerpoint/2010/main" val="2352743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1861">
        <p15:prstTrans prst="wind"/>
      </p:transition>
    </mc:Choice>
    <mc:Fallback xmlns="">
      <p:transition spd="slow" advTm="1186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385B-499F-42CE-AB9F-9916D004711B}"/>
              </a:ext>
            </a:extLst>
          </p:cNvPr>
          <p:cNvSpPr>
            <a:spLocks noGrp="1"/>
          </p:cNvSpPr>
          <p:nvPr>
            <p:ph type="title"/>
          </p:nvPr>
        </p:nvSpPr>
        <p:spPr/>
        <p:txBody>
          <a:bodyPr>
            <a:normAutofit fontScale="90000"/>
          </a:bodyPr>
          <a:lstStyle/>
          <a:p>
            <a:pPr algn="ctr"/>
            <a:r>
              <a:rPr lang="en-US" sz="4000" dirty="0">
                <a:latin typeface="Footlight MT Light"/>
              </a:rPr>
              <a:t>Mr. </a:t>
            </a:r>
            <a:r>
              <a:rPr lang="en-US" sz="4000" dirty="0" err="1">
                <a:latin typeface="Footlight MT Light"/>
              </a:rPr>
              <a:t>baldowski’s</a:t>
            </a:r>
            <a:r>
              <a:rPr lang="en-US" sz="4000" dirty="0">
                <a:latin typeface="Footlight MT Light"/>
              </a:rPr>
              <a:t> Contact Information </a:t>
            </a:r>
          </a:p>
        </p:txBody>
      </p:sp>
      <p:pic>
        <p:nvPicPr>
          <p:cNvPr id="5" name="Picture 5" descr="A close up of a sign&#10;&#10;Description automatically generated">
            <a:extLst>
              <a:ext uri="{FF2B5EF4-FFF2-40B4-BE49-F238E27FC236}">
                <a16:creationId xmlns:a16="http://schemas.microsoft.com/office/drawing/2014/main" id="{05FFB3AF-2C52-4086-9489-F6163203BDE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780000">
            <a:off x="1245079" y="2179537"/>
            <a:ext cx="3447689" cy="2728965"/>
          </a:xfrm>
          <a:prstGeom prst="rect">
            <a:avLst/>
          </a:prstGeom>
        </p:spPr>
      </p:pic>
      <p:sp>
        <p:nvSpPr>
          <p:cNvPr id="9" name="Content Placeholder 8">
            <a:extLst>
              <a:ext uri="{FF2B5EF4-FFF2-40B4-BE49-F238E27FC236}">
                <a16:creationId xmlns:a16="http://schemas.microsoft.com/office/drawing/2014/main" id="{B35C4AE9-BFF5-4A59-AABC-5421A5271E0F}"/>
              </a:ext>
            </a:extLst>
          </p:cNvPr>
          <p:cNvSpPr>
            <a:spLocks noGrp="1"/>
          </p:cNvSpPr>
          <p:nvPr>
            <p:ph idx="1"/>
          </p:nvPr>
        </p:nvSpPr>
        <p:spPr>
          <a:xfrm>
            <a:off x="5405352" y="2015732"/>
            <a:ext cx="5649502" cy="3450613"/>
          </a:xfrm>
        </p:spPr>
        <p:txBody>
          <a:bodyPr>
            <a:normAutofit/>
          </a:bodyPr>
          <a:lstStyle/>
          <a:p>
            <a:r>
              <a:rPr lang="en-US" sz="3200" dirty="0"/>
              <a:t>baldobr@Richmond.k12.ga.us</a:t>
            </a:r>
          </a:p>
          <a:p>
            <a:r>
              <a:rPr lang="en-US" sz="3200" dirty="0"/>
              <a:t>https://www.rcboe.org/Domain/17821</a:t>
            </a:r>
          </a:p>
          <a:p>
            <a:r>
              <a:rPr lang="en-US" sz="3200" dirty="0"/>
              <a:t>School Number 706-737-7288</a:t>
            </a:r>
          </a:p>
          <a:p>
            <a:endParaRPr lang="en-US" dirty="0"/>
          </a:p>
        </p:txBody>
      </p:sp>
    </p:spTree>
    <p:custDataLst>
      <p:tags r:id="rId1"/>
    </p:custDataLst>
    <p:extLst>
      <p:ext uri="{BB962C8B-B14F-4D97-AF65-F5344CB8AC3E}">
        <p14:creationId xmlns:p14="http://schemas.microsoft.com/office/powerpoint/2010/main" val="3159171573"/>
      </p:ext>
    </p:extLst>
  </p:cSld>
  <p:clrMapOvr>
    <a:masterClrMapping/>
  </p:clrMapOvr>
  <mc:AlternateContent xmlns:mc="http://schemas.openxmlformats.org/markup-compatibility/2006" xmlns:p14="http://schemas.microsoft.com/office/powerpoint/2010/main">
    <mc:Choice Requires="p14">
      <p:transition spd="slow" p14:dur="3900" advTm="6878">
        <p14:glitter pattern="hexagon"/>
      </p:transition>
    </mc:Choice>
    <mc:Fallback xmlns="">
      <p:transition spd="slow" advTm="68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2736"/>
            <a:ext cx="12192000" cy="6785264"/>
          </a:xfrm>
        </p:spPr>
        <p:txBody>
          <a:bodyPr>
            <a:normAutofit/>
          </a:bodyPr>
          <a:lstStyle/>
          <a:p>
            <a:pPr marL="0" indent="0" algn="ctr">
              <a:buNone/>
            </a:pPr>
            <a:r>
              <a:rPr lang="en-US" b="1" dirty="0"/>
              <a:t>MISSION</a:t>
            </a:r>
          </a:p>
          <a:p>
            <a:pPr marL="0" indent="0">
              <a:buNone/>
            </a:pPr>
            <a:r>
              <a:rPr lang="en-US" dirty="0"/>
              <a:t>Our mission is to provide an engaging school experience where arts permeate school curriculum and students ROAR! (Resilient, Observe Self-control, Accountable, Respectful)</a:t>
            </a:r>
          </a:p>
          <a:p>
            <a:pPr marL="0" indent="0" algn="ctr">
              <a:buNone/>
            </a:pPr>
            <a:r>
              <a:rPr lang="en-US" b="1" dirty="0"/>
              <a:t>VISION</a:t>
            </a:r>
          </a:p>
          <a:p>
            <a:pPr marL="0" indent="0" algn="ctr">
              <a:buNone/>
            </a:pPr>
            <a:r>
              <a:rPr lang="en-US" b="1" dirty="0"/>
              <a:t>D.R.A.G.O.N.S.</a:t>
            </a:r>
          </a:p>
          <a:p>
            <a:pPr marL="0" indent="0">
              <a:buNone/>
            </a:pPr>
            <a:r>
              <a:rPr lang="en-US" dirty="0"/>
              <a:t>Developing Rigorous Academic Growth and Opportunity Necessary for Success!</a:t>
            </a:r>
          </a:p>
          <a:p>
            <a:pPr marL="0" indent="0" algn="ctr">
              <a:buNone/>
            </a:pPr>
            <a:r>
              <a:rPr lang="en-US" b="1" dirty="0"/>
              <a:t>BELIEFS</a:t>
            </a:r>
          </a:p>
          <a:p>
            <a:pPr marL="0" indent="0">
              <a:buNone/>
            </a:pPr>
            <a:r>
              <a:rPr lang="en-US" dirty="0"/>
              <a:t>We believe:</a:t>
            </a:r>
          </a:p>
          <a:p>
            <a:pPr marL="0" indent="0">
              <a:buNone/>
            </a:pPr>
            <a:r>
              <a:rPr lang="en-US" dirty="0"/>
              <a:t>· Every student can learn; and that it is our duty and responsibility to teach them.</a:t>
            </a:r>
          </a:p>
          <a:p>
            <a:pPr marL="0" indent="0">
              <a:buNone/>
            </a:pPr>
            <a:r>
              <a:rPr lang="en-US" dirty="0"/>
              <a:t>· Early adolescents are developmentally unique and have needs that are different from the needs of elementary and high school students.</a:t>
            </a:r>
          </a:p>
          <a:p>
            <a:pPr marL="0" indent="0">
              <a:buNone/>
            </a:pPr>
            <a:r>
              <a:rPr lang="en-US" dirty="0"/>
              <a:t>· It is our duty and responsibility to provide a program that meets the educational, emotional, physical, and social needs of this age group.</a:t>
            </a:r>
          </a:p>
          <a:p>
            <a:endParaRPr lang="en-US" dirty="0"/>
          </a:p>
        </p:txBody>
      </p:sp>
      <p:pic>
        <p:nvPicPr>
          <p:cNvPr id="4" name="Picture 3"/>
          <p:cNvPicPr>
            <a:picLocks noChangeAspect="1"/>
          </p:cNvPicPr>
          <p:nvPr/>
        </p:nvPicPr>
        <p:blipFill>
          <a:blip r:embed="rId2"/>
          <a:stretch>
            <a:fillRect/>
          </a:stretch>
        </p:blipFill>
        <p:spPr>
          <a:xfrm>
            <a:off x="10725347" y="862445"/>
            <a:ext cx="1265761" cy="1742629"/>
          </a:xfrm>
          <a:prstGeom prst="rect">
            <a:avLst/>
          </a:prstGeom>
        </p:spPr>
      </p:pic>
    </p:spTree>
    <p:extLst>
      <p:ext uri="{BB962C8B-B14F-4D97-AF65-F5344CB8AC3E}">
        <p14:creationId xmlns:p14="http://schemas.microsoft.com/office/powerpoint/2010/main" val="2774624195"/>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2C9358-C1E1-40AE-97DE-B4F298BB4FBE}"/>
              </a:ext>
            </a:extLst>
          </p:cNvPr>
          <p:cNvSpPr>
            <a:spLocks noGrp="1"/>
          </p:cNvSpPr>
          <p:nvPr>
            <p:ph idx="1"/>
          </p:nvPr>
        </p:nvSpPr>
        <p:spPr>
          <a:xfrm>
            <a:off x="152400" y="0"/>
            <a:ext cx="11887199" cy="6316504"/>
          </a:xfrm>
        </p:spPr>
        <p:txBody>
          <a:bodyPr>
            <a:normAutofit fontScale="70000" lnSpcReduction="20000"/>
          </a:bodyPr>
          <a:lstStyle/>
          <a:p>
            <a:pPr marL="0" indent="0" algn="ctr">
              <a:buNone/>
            </a:pPr>
            <a:r>
              <a:rPr lang="en-US" sz="2900" b="1" dirty="0"/>
              <a:t>RESUME</a:t>
            </a:r>
          </a:p>
          <a:p>
            <a:pPr marL="0" indent="0">
              <a:spcBef>
                <a:spcPts val="0"/>
              </a:spcBef>
              <a:buNone/>
            </a:pPr>
            <a:r>
              <a:rPr lang="en-US" b="1" u="sng" dirty="0"/>
              <a:t>EXPERIENCE </a:t>
            </a:r>
          </a:p>
          <a:p>
            <a:pPr marL="0" indent="0">
              <a:spcBef>
                <a:spcPts val="0"/>
              </a:spcBef>
              <a:buNone/>
            </a:pPr>
            <a:r>
              <a:rPr lang="en-US" dirty="0"/>
              <a:t>JULY 2021-CURRENT ENGLISH LANGUAGE ARTS TEACHER – TUTT MIDDLE SCHOOL Taught 8th Grade English language arts. Served as Positive Behavior Intervention and Supports cochair,  Team leader,  Teacher-in-Residence (ELA Department Chair), Richmond County School System Lead to Succeed Program. </a:t>
            </a:r>
          </a:p>
          <a:p>
            <a:pPr marL="0" indent="0">
              <a:spcBef>
                <a:spcPts val="0"/>
              </a:spcBef>
              <a:buNone/>
            </a:pPr>
            <a:endParaRPr lang="en-US" dirty="0"/>
          </a:p>
          <a:p>
            <a:pPr marL="0" indent="0">
              <a:spcBef>
                <a:spcPts val="0"/>
              </a:spcBef>
              <a:buNone/>
            </a:pPr>
            <a:r>
              <a:rPr lang="en-US" dirty="0"/>
              <a:t>JULY 2014 – DECEMBER 2019 SPECIAL EDUCATION INTERRELATED TEACHER – EVANS MIDDLE SCHOOL Taught special education interrelated students in a co-teaching environment, small group math and language arts. Head basketball coach. Taught 9th Grade Literature in Summer School. Resigned in lieu of termination for ethics violation and served 45 day certificate suspension. </a:t>
            </a:r>
          </a:p>
          <a:p>
            <a:pPr marL="0" indent="0">
              <a:spcBef>
                <a:spcPts val="0"/>
              </a:spcBef>
              <a:buNone/>
            </a:pPr>
            <a:endParaRPr lang="en-US" dirty="0"/>
          </a:p>
          <a:p>
            <a:pPr marL="0" indent="0">
              <a:spcBef>
                <a:spcPts val="0"/>
              </a:spcBef>
              <a:buNone/>
            </a:pPr>
            <a:r>
              <a:rPr lang="en-US" dirty="0"/>
              <a:t>JULY 2013 – JUNE 2014 SPECIAL EDUCATION INTERRELATED TEACHER – LAKESIDE HIGH SCHOOL Taught special education interrelated students in a co-teaching environment. JV Basketball Coach. Displaced to Evans Middle School due to low SPED student numbers after graduation. </a:t>
            </a:r>
          </a:p>
          <a:p>
            <a:pPr marL="0" indent="0">
              <a:spcBef>
                <a:spcPts val="0"/>
              </a:spcBef>
              <a:buNone/>
            </a:pPr>
            <a:endParaRPr lang="en-US" dirty="0"/>
          </a:p>
          <a:p>
            <a:pPr marL="0" indent="0">
              <a:spcBef>
                <a:spcPts val="0"/>
              </a:spcBef>
              <a:buNone/>
            </a:pPr>
            <a:r>
              <a:rPr lang="en-US" dirty="0"/>
              <a:t>JULY 2006 – JUNE 2013 ENGLISH TEACHER – THOMSON HIGH, THOMSON-MCDUFFIE JUNIOR HIGH Taught English Literature 9-12. Served as English Department Chair 2009-2013, Leadership Team, Technology Liaison, 9th Grade Basketball Coach, Evening School, Summer School, Georgia Leadership Institute for School Improvement, United States Marine Corp Educator Workshop. </a:t>
            </a:r>
          </a:p>
          <a:p>
            <a:pPr marL="0" indent="0">
              <a:spcBef>
                <a:spcPts val="0"/>
              </a:spcBef>
              <a:buNone/>
            </a:pPr>
            <a:endParaRPr lang="en-US" dirty="0"/>
          </a:p>
          <a:p>
            <a:pPr marL="0" indent="0">
              <a:spcBef>
                <a:spcPts val="0"/>
              </a:spcBef>
              <a:buNone/>
            </a:pPr>
            <a:r>
              <a:rPr lang="en-US" b="1" u="sng" dirty="0"/>
              <a:t>EDUCATION </a:t>
            </a:r>
          </a:p>
          <a:p>
            <a:pPr marL="0" indent="0">
              <a:spcBef>
                <a:spcPts val="0"/>
              </a:spcBef>
              <a:buNone/>
            </a:pPr>
            <a:r>
              <a:rPr lang="en-US" dirty="0"/>
              <a:t>SPECIALIST CERTIFICATE, GEORGIA SOUTHERN UNIVERSITY Educational Leadership AUGUST 2023 </a:t>
            </a:r>
          </a:p>
          <a:p>
            <a:pPr marL="0" indent="0">
              <a:spcBef>
                <a:spcPts val="0"/>
              </a:spcBef>
              <a:buNone/>
            </a:pPr>
            <a:r>
              <a:rPr lang="en-US" dirty="0"/>
              <a:t>SPECIALIST IN EDUCATION, AUGUSTA UNIVERSITY Curriculum and Instruction DECEMBER 2014 </a:t>
            </a:r>
          </a:p>
          <a:p>
            <a:pPr marL="0" indent="0">
              <a:spcBef>
                <a:spcPts val="0"/>
              </a:spcBef>
              <a:buNone/>
            </a:pPr>
            <a:r>
              <a:rPr lang="en-US" dirty="0"/>
              <a:t>MASTER OF EDUCATION, AUGUSTA UNIVERSITY Curriculum and Instruction DECEMBER 2009 </a:t>
            </a:r>
          </a:p>
          <a:p>
            <a:pPr marL="0" indent="0">
              <a:spcBef>
                <a:spcPts val="0"/>
              </a:spcBef>
              <a:buNone/>
            </a:pPr>
            <a:r>
              <a:rPr lang="en-US" dirty="0"/>
              <a:t>BACHELOR OF ARTS, AUGUSTA UNIVERSITY English Literature DECEMBER 2004 </a:t>
            </a:r>
          </a:p>
          <a:p>
            <a:pPr marL="0" indent="0">
              <a:spcBef>
                <a:spcPts val="0"/>
              </a:spcBef>
              <a:buNone/>
            </a:pPr>
            <a:endParaRPr lang="en-US" dirty="0"/>
          </a:p>
          <a:p>
            <a:pPr marL="0" indent="0">
              <a:spcBef>
                <a:spcPts val="0"/>
              </a:spcBef>
              <a:buNone/>
            </a:pPr>
            <a:r>
              <a:rPr lang="en-US" b="1" u="sng" dirty="0"/>
              <a:t>CERTIFICATIONS </a:t>
            </a:r>
          </a:p>
          <a:p>
            <a:pPr marL="0" indent="0">
              <a:spcBef>
                <a:spcPts val="0"/>
              </a:spcBef>
              <a:buNone/>
            </a:pPr>
            <a:r>
              <a:rPr lang="en-US" dirty="0"/>
              <a:t>EDUCATIONAL LEADERSHIP </a:t>
            </a:r>
          </a:p>
          <a:p>
            <a:pPr marL="0" indent="0">
              <a:spcBef>
                <a:spcPts val="0"/>
              </a:spcBef>
              <a:buNone/>
            </a:pPr>
            <a:r>
              <a:rPr lang="en-US" dirty="0"/>
              <a:t>CURRICULUM AND INSTRUCTION T6 </a:t>
            </a:r>
          </a:p>
          <a:p>
            <a:pPr marL="0" indent="0">
              <a:spcBef>
                <a:spcPts val="0"/>
              </a:spcBef>
              <a:buNone/>
            </a:pPr>
            <a:r>
              <a:rPr lang="en-US" dirty="0"/>
              <a:t>LANGUAGE ARTS P-12 </a:t>
            </a:r>
          </a:p>
          <a:p>
            <a:pPr marL="0" indent="0">
              <a:spcBef>
                <a:spcPts val="0"/>
              </a:spcBef>
              <a:buNone/>
            </a:pPr>
            <a:r>
              <a:rPr lang="en-US" dirty="0"/>
              <a:t>SPED GENERAL CURRICULUM P-12 </a:t>
            </a:r>
          </a:p>
          <a:p>
            <a:pPr marL="0" indent="0">
              <a:spcBef>
                <a:spcPts val="0"/>
              </a:spcBef>
              <a:buNone/>
            </a:pPr>
            <a:r>
              <a:rPr lang="en-US" dirty="0"/>
              <a:t>MIDDLE GRADES SOCIAL SCIENCE 4-8</a:t>
            </a:r>
          </a:p>
        </p:txBody>
      </p:sp>
    </p:spTree>
    <p:extLst>
      <p:ext uri="{BB962C8B-B14F-4D97-AF65-F5344CB8AC3E}">
        <p14:creationId xmlns:p14="http://schemas.microsoft.com/office/powerpoint/2010/main" val="4197972261"/>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0" y="0"/>
            <a:ext cx="5392882" cy="1325563"/>
          </a:xfrm>
        </p:spPr>
        <p:txBody>
          <a:bodyPr/>
          <a:lstStyle/>
          <a:p>
            <a:r>
              <a:rPr lang="en-US" dirty="0"/>
              <a:t>About Mr. </a:t>
            </a:r>
            <a:r>
              <a:rPr lang="en-US" dirty="0" err="1"/>
              <a:t>Baldowski</a:t>
            </a:r>
            <a:r>
              <a:rPr lang="en-US" dirty="0"/>
              <a:t> </a:t>
            </a:r>
          </a:p>
        </p:txBody>
      </p:sp>
      <p:sp>
        <p:nvSpPr>
          <p:cNvPr id="3" name="Content Placeholder 2"/>
          <p:cNvSpPr>
            <a:spLocks noGrp="1"/>
          </p:cNvSpPr>
          <p:nvPr>
            <p:ph idx="1"/>
          </p:nvPr>
        </p:nvSpPr>
        <p:spPr>
          <a:xfrm>
            <a:off x="0" y="994352"/>
            <a:ext cx="10515600" cy="4351338"/>
          </a:xfrm>
        </p:spPr>
        <p:txBody>
          <a:bodyPr>
            <a:normAutofit/>
          </a:bodyPr>
          <a:lstStyle/>
          <a:p>
            <a:pPr marL="0" indent="0">
              <a:buNone/>
            </a:pPr>
            <a:r>
              <a:rPr lang="en-US" sz="4400" b="1" dirty="0"/>
              <a:t>My Schools </a:t>
            </a:r>
          </a:p>
        </p:txBody>
      </p:sp>
      <p:pic>
        <p:nvPicPr>
          <p:cNvPr id="4" name="Picture 3"/>
          <p:cNvPicPr>
            <a:picLocks noChangeAspect="1"/>
          </p:cNvPicPr>
          <p:nvPr/>
        </p:nvPicPr>
        <p:blipFill>
          <a:blip r:embed="rId2"/>
          <a:stretch>
            <a:fillRect/>
          </a:stretch>
        </p:blipFill>
        <p:spPr>
          <a:xfrm>
            <a:off x="4701281" y="-42008"/>
            <a:ext cx="3532043" cy="2362544"/>
          </a:xfrm>
          <a:prstGeom prst="rect">
            <a:avLst/>
          </a:prstGeom>
        </p:spPr>
      </p:pic>
      <p:pic>
        <p:nvPicPr>
          <p:cNvPr id="5" name="Picture 4"/>
          <p:cNvPicPr>
            <a:picLocks noChangeAspect="1"/>
          </p:cNvPicPr>
          <p:nvPr/>
        </p:nvPicPr>
        <p:blipFill>
          <a:blip r:embed="rId3"/>
          <a:stretch>
            <a:fillRect/>
          </a:stretch>
        </p:blipFill>
        <p:spPr>
          <a:xfrm>
            <a:off x="8233766" y="5870"/>
            <a:ext cx="3958676" cy="2541766"/>
          </a:xfrm>
          <a:prstGeom prst="rect">
            <a:avLst/>
          </a:prstGeom>
        </p:spPr>
      </p:pic>
      <p:pic>
        <p:nvPicPr>
          <p:cNvPr id="6" name="Picture 5"/>
          <p:cNvPicPr>
            <a:picLocks noChangeAspect="1"/>
          </p:cNvPicPr>
          <p:nvPr/>
        </p:nvPicPr>
        <p:blipFill>
          <a:blip r:embed="rId4"/>
          <a:stretch>
            <a:fillRect/>
          </a:stretch>
        </p:blipFill>
        <p:spPr>
          <a:xfrm>
            <a:off x="-4329" y="2018035"/>
            <a:ext cx="12196330" cy="2439665"/>
          </a:xfrm>
          <a:prstGeom prst="rect">
            <a:avLst/>
          </a:prstGeom>
        </p:spPr>
      </p:pic>
      <p:pic>
        <p:nvPicPr>
          <p:cNvPr id="7" name="Picture 6"/>
          <p:cNvPicPr>
            <a:picLocks noChangeAspect="1"/>
          </p:cNvPicPr>
          <p:nvPr/>
        </p:nvPicPr>
        <p:blipFill>
          <a:blip r:embed="rId5"/>
          <a:stretch>
            <a:fillRect/>
          </a:stretch>
        </p:blipFill>
        <p:spPr>
          <a:xfrm>
            <a:off x="0" y="4457700"/>
            <a:ext cx="12192000" cy="2400300"/>
          </a:xfrm>
          <a:prstGeom prst="rect">
            <a:avLst/>
          </a:prstGeom>
        </p:spPr>
      </p:pic>
      <p:sp>
        <p:nvSpPr>
          <p:cNvPr id="8" name="TextBox 7">
            <a:extLst>
              <a:ext uri="{FF2B5EF4-FFF2-40B4-BE49-F238E27FC236}">
                <a16:creationId xmlns:a16="http://schemas.microsoft.com/office/drawing/2014/main" id="{2E2E7588-777F-4B27-BD5F-C8BEC8DDD26B}"/>
              </a:ext>
            </a:extLst>
          </p:cNvPr>
          <p:cNvSpPr txBox="1"/>
          <p:nvPr/>
        </p:nvSpPr>
        <p:spPr>
          <a:xfrm>
            <a:off x="5485793" y="-19905"/>
            <a:ext cx="2746649" cy="369332"/>
          </a:xfrm>
          <a:prstGeom prst="rect">
            <a:avLst/>
          </a:prstGeom>
          <a:noFill/>
        </p:spPr>
        <p:txBody>
          <a:bodyPr wrap="none" rtlCol="0">
            <a:spAutoFit/>
          </a:bodyPr>
          <a:lstStyle/>
          <a:p>
            <a:r>
              <a:rPr lang="en-US" b="1" dirty="0" err="1"/>
              <a:t>Gracewood</a:t>
            </a:r>
            <a:r>
              <a:rPr lang="en-US" b="1" dirty="0"/>
              <a:t> Elementary</a:t>
            </a:r>
          </a:p>
        </p:txBody>
      </p:sp>
      <p:sp>
        <p:nvSpPr>
          <p:cNvPr id="9" name="TextBox 8">
            <a:extLst>
              <a:ext uri="{FF2B5EF4-FFF2-40B4-BE49-F238E27FC236}">
                <a16:creationId xmlns:a16="http://schemas.microsoft.com/office/drawing/2014/main" id="{BE059635-090E-4976-9C8B-AA6EC86A1ABB}"/>
              </a:ext>
            </a:extLst>
          </p:cNvPr>
          <p:cNvSpPr txBox="1"/>
          <p:nvPr/>
        </p:nvSpPr>
        <p:spPr>
          <a:xfrm>
            <a:off x="8594680" y="57251"/>
            <a:ext cx="2990306" cy="461665"/>
          </a:xfrm>
          <a:prstGeom prst="rect">
            <a:avLst/>
          </a:prstGeom>
          <a:noFill/>
        </p:spPr>
        <p:txBody>
          <a:bodyPr wrap="none" rtlCol="0">
            <a:spAutoFit/>
          </a:bodyPr>
          <a:lstStyle/>
          <a:p>
            <a:r>
              <a:rPr lang="en-US" sz="2400" b="1" dirty="0"/>
              <a:t>Sego Middle School</a:t>
            </a:r>
          </a:p>
        </p:txBody>
      </p:sp>
      <p:sp>
        <p:nvSpPr>
          <p:cNvPr id="10" name="TextBox 9">
            <a:extLst>
              <a:ext uri="{FF2B5EF4-FFF2-40B4-BE49-F238E27FC236}">
                <a16:creationId xmlns:a16="http://schemas.microsoft.com/office/drawing/2014/main" id="{2E2E7588-777F-4B27-BD5F-C8BEC8DDD26B}"/>
              </a:ext>
            </a:extLst>
          </p:cNvPr>
          <p:cNvSpPr txBox="1"/>
          <p:nvPr/>
        </p:nvSpPr>
        <p:spPr>
          <a:xfrm>
            <a:off x="8232442" y="4844523"/>
            <a:ext cx="2236703" cy="369332"/>
          </a:xfrm>
          <a:prstGeom prst="rect">
            <a:avLst/>
          </a:prstGeom>
          <a:noFill/>
        </p:spPr>
        <p:txBody>
          <a:bodyPr wrap="none" rtlCol="0">
            <a:spAutoFit/>
          </a:bodyPr>
          <a:lstStyle/>
          <a:p>
            <a:r>
              <a:rPr lang="en-US" b="1" dirty="0"/>
              <a:t>Augusta University</a:t>
            </a:r>
          </a:p>
        </p:txBody>
      </p:sp>
    </p:spTree>
    <p:extLst>
      <p:ext uri="{BB962C8B-B14F-4D97-AF65-F5344CB8AC3E}">
        <p14:creationId xmlns:p14="http://schemas.microsoft.com/office/powerpoint/2010/main" val="1637932551"/>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50" y="263103"/>
            <a:ext cx="3107326" cy="461665"/>
          </a:xfrm>
          <a:prstGeom prst="rect">
            <a:avLst/>
          </a:prstGeom>
          <a:noFill/>
        </p:spPr>
        <p:txBody>
          <a:bodyPr wrap="none" rtlCol="0">
            <a:spAutoFit/>
          </a:bodyPr>
          <a:lstStyle/>
          <a:p>
            <a:r>
              <a:rPr lang="en-US" sz="2400" b="1" dirty="0"/>
              <a:t>My Awards/Degrees </a:t>
            </a:r>
          </a:p>
        </p:txBody>
      </p:sp>
      <p:pic>
        <p:nvPicPr>
          <p:cNvPr id="5" name="Picture 4"/>
          <p:cNvPicPr>
            <a:picLocks noChangeAspect="1"/>
          </p:cNvPicPr>
          <p:nvPr/>
        </p:nvPicPr>
        <p:blipFill>
          <a:blip r:embed="rId2"/>
          <a:stretch>
            <a:fillRect/>
          </a:stretch>
        </p:blipFill>
        <p:spPr>
          <a:xfrm>
            <a:off x="-24020" y="1075192"/>
            <a:ext cx="1635862" cy="1054222"/>
          </a:xfrm>
          <a:prstGeom prst="rect">
            <a:avLst/>
          </a:prstGeom>
        </p:spPr>
      </p:pic>
      <p:pic>
        <p:nvPicPr>
          <p:cNvPr id="6" name="Picture 5"/>
          <p:cNvPicPr>
            <a:picLocks noChangeAspect="1"/>
          </p:cNvPicPr>
          <p:nvPr/>
        </p:nvPicPr>
        <p:blipFill>
          <a:blip r:embed="rId3"/>
          <a:stretch>
            <a:fillRect/>
          </a:stretch>
        </p:blipFill>
        <p:spPr>
          <a:xfrm>
            <a:off x="10850" y="3100105"/>
            <a:ext cx="1611843" cy="1227053"/>
          </a:xfrm>
          <a:prstGeom prst="rect">
            <a:avLst/>
          </a:prstGeom>
        </p:spPr>
      </p:pic>
      <p:pic>
        <p:nvPicPr>
          <p:cNvPr id="7" name="Picture 6"/>
          <p:cNvPicPr>
            <a:picLocks noChangeAspect="1"/>
          </p:cNvPicPr>
          <p:nvPr/>
        </p:nvPicPr>
        <p:blipFill>
          <a:blip r:embed="rId4"/>
          <a:stretch>
            <a:fillRect/>
          </a:stretch>
        </p:blipFill>
        <p:spPr>
          <a:xfrm>
            <a:off x="-12012" y="2103526"/>
            <a:ext cx="1635863" cy="981518"/>
          </a:xfrm>
          <a:prstGeom prst="rect">
            <a:avLst/>
          </a:prstGeom>
        </p:spPr>
      </p:pic>
      <p:pic>
        <p:nvPicPr>
          <p:cNvPr id="8" name="Picture 7"/>
          <p:cNvPicPr>
            <a:picLocks noChangeAspect="1"/>
          </p:cNvPicPr>
          <p:nvPr/>
        </p:nvPicPr>
        <p:blipFill>
          <a:blip r:embed="rId5"/>
          <a:stretch>
            <a:fillRect/>
          </a:stretch>
        </p:blipFill>
        <p:spPr>
          <a:xfrm>
            <a:off x="-1" y="5592440"/>
            <a:ext cx="1611843" cy="1247608"/>
          </a:xfrm>
          <a:prstGeom prst="rect">
            <a:avLst/>
          </a:prstGeom>
        </p:spPr>
      </p:pic>
      <p:pic>
        <p:nvPicPr>
          <p:cNvPr id="9" name="Picture 8"/>
          <p:cNvPicPr>
            <a:picLocks noChangeAspect="1"/>
          </p:cNvPicPr>
          <p:nvPr/>
        </p:nvPicPr>
        <p:blipFill>
          <a:blip r:embed="rId6"/>
          <a:stretch>
            <a:fillRect/>
          </a:stretch>
        </p:blipFill>
        <p:spPr>
          <a:xfrm>
            <a:off x="1588563" y="1735149"/>
            <a:ext cx="1584813" cy="1238889"/>
          </a:xfrm>
          <a:prstGeom prst="rect">
            <a:avLst/>
          </a:prstGeom>
        </p:spPr>
      </p:pic>
      <p:pic>
        <p:nvPicPr>
          <p:cNvPr id="10" name="Picture 9"/>
          <p:cNvPicPr>
            <a:picLocks noChangeAspect="1"/>
          </p:cNvPicPr>
          <p:nvPr/>
        </p:nvPicPr>
        <p:blipFill>
          <a:blip r:embed="rId7"/>
          <a:stretch>
            <a:fillRect/>
          </a:stretch>
        </p:blipFill>
        <p:spPr>
          <a:xfrm>
            <a:off x="1646506" y="2992373"/>
            <a:ext cx="1584605" cy="1227053"/>
          </a:xfrm>
          <a:prstGeom prst="rect">
            <a:avLst/>
          </a:prstGeom>
        </p:spPr>
      </p:pic>
      <p:pic>
        <p:nvPicPr>
          <p:cNvPr id="11" name="Picture 10"/>
          <p:cNvPicPr>
            <a:picLocks noChangeAspect="1"/>
          </p:cNvPicPr>
          <p:nvPr/>
        </p:nvPicPr>
        <p:blipFill>
          <a:blip r:embed="rId8"/>
          <a:stretch>
            <a:fillRect/>
          </a:stretch>
        </p:blipFill>
        <p:spPr>
          <a:xfrm>
            <a:off x="13745" y="4316881"/>
            <a:ext cx="1635863" cy="1275559"/>
          </a:xfrm>
          <a:prstGeom prst="rect">
            <a:avLst/>
          </a:prstGeom>
        </p:spPr>
      </p:pic>
      <p:pic>
        <p:nvPicPr>
          <p:cNvPr id="12" name="Picture 11"/>
          <p:cNvPicPr>
            <a:picLocks noChangeAspect="1"/>
          </p:cNvPicPr>
          <p:nvPr/>
        </p:nvPicPr>
        <p:blipFill>
          <a:blip r:embed="rId9"/>
          <a:stretch>
            <a:fillRect/>
          </a:stretch>
        </p:blipFill>
        <p:spPr>
          <a:xfrm>
            <a:off x="7927995" y="0"/>
            <a:ext cx="4264006" cy="3211165"/>
          </a:xfrm>
          <a:prstGeom prst="rect">
            <a:avLst/>
          </a:prstGeom>
        </p:spPr>
      </p:pic>
      <p:pic>
        <p:nvPicPr>
          <p:cNvPr id="13" name="Picture 12"/>
          <p:cNvPicPr>
            <a:picLocks noChangeAspect="1"/>
          </p:cNvPicPr>
          <p:nvPr/>
        </p:nvPicPr>
        <p:blipFill>
          <a:blip r:embed="rId10"/>
          <a:stretch>
            <a:fillRect/>
          </a:stretch>
        </p:blipFill>
        <p:spPr>
          <a:xfrm>
            <a:off x="3299424" y="3197449"/>
            <a:ext cx="4556103" cy="3642599"/>
          </a:xfrm>
          <a:prstGeom prst="rect">
            <a:avLst/>
          </a:prstGeom>
        </p:spPr>
      </p:pic>
      <p:pic>
        <p:nvPicPr>
          <p:cNvPr id="14" name="Picture 13"/>
          <p:cNvPicPr>
            <a:picLocks noChangeAspect="1"/>
          </p:cNvPicPr>
          <p:nvPr/>
        </p:nvPicPr>
        <p:blipFill>
          <a:blip r:embed="rId11"/>
          <a:stretch>
            <a:fillRect/>
          </a:stretch>
        </p:blipFill>
        <p:spPr>
          <a:xfrm>
            <a:off x="1611842" y="5511587"/>
            <a:ext cx="1687582" cy="1330992"/>
          </a:xfrm>
          <a:prstGeom prst="rect">
            <a:avLst/>
          </a:prstGeom>
        </p:spPr>
      </p:pic>
      <p:pic>
        <p:nvPicPr>
          <p:cNvPr id="15" name="Picture 14"/>
          <p:cNvPicPr>
            <a:picLocks noChangeAspect="1"/>
          </p:cNvPicPr>
          <p:nvPr/>
        </p:nvPicPr>
        <p:blipFill>
          <a:blip r:embed="rId12"/>
          <a:stretch>
            <a:fillRect/>
          </a:stretch>
        </p:blipFill>
        <p:spPr>
          <a:xfrm>
            <a:off x="7855526" y="3197449"/>
            <a:ext cx="4336474" cy="3678308"/>
          </a:xfrm>
          <a:prstGeom prst="rect">
            <a:avLst/>
          </a:prstGeom>
        </p:spPr>
      </p:pic>
      <p:pic>
        <p:nvPicPr>
          <p:cNvPr id="16" name="Picture 15"/>
          <p:cNvPicPr>
            <a:picLocks noChangeAspect="1"/>
          </p:cNvPicPr>
          <p:nvPr/>
        </p:nvPicPr>
        <p:blipFill>
          <a:blip r:embed="rId13"/>
          <a:stretch>
            <a:fillRect/>
          </a:stretch>
        </p:blipFill>
        <p:spPr>
          <a:xfrm>
            <a:off x="3314323" y="12493"/>
            <a:ext cx="4601663" cy="3205839"/>
          </a:xfrm>
          <a:prstGeom prst="rect">
            <a:avLst/>
          </a:prstGeom>
        </p:spPr>
      </p:pic>
      <p:pic>
        <p:nvPicPr>
          <p:cNvPr id="17" name="Picture 16"/>
          <p:cNvPicPr>
            <a:picLocks noChangeAspect="1"/>
          </p:cNvPicPr>
          <p:nvPr/>
        </p:nvPicPr>
        <p:blipFill>
          <a:blip r:embed="rId14"/>
          <a:stretch>
            <a:fillRect/>
          </a:stretch>
        </p:blipFill>
        <p:spPr>
          <a:xfrm>
            <a:off x="1635863" y="4201888"/>
            <a:ext cx="1622901" cy="1319904"/>
          </a:xfrm>
          <a:prstGeom prst="rect">
            <a:avLst/>
          </a:prstGeom>
        </p:spPr>
      </p:pic>
      <p:pic>
        <p:nvPicPr>
          <p:cNvPr id="18" name="Pictur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35863" y="747360"/>
            <a:ext cx="1595248" cy="979731"/>
          </a:xfrm>
          <a:prstGeom prst="rect">
            <a:avLst/>
          </a:prstGeom>
        </p:spPr>
      </p:pic>
    </p:spTree>
    <p:extLst>
      <p:ext uri="{BB962C8B-B14F-4D97-AF65-F5344CB8AC3E}">
        <p14:creationId xmlns:p14="http://schemas.microsoft.com/office/powerpoint/2010/main" val="2108442599"/>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21508" y="0"/>
            <a:ext cx="2574936" cy="769441"/>
          </a:xfrm>
          <a:prstGeom prst="rect">
            <a:avLst/>
          </a:prstGeom>
          <a:noFill/>
        </p:spPr>
        <p:txBody>
          <a:bodyPr wrap="none" rtlCol="0">
            <a:spAutoFit/>
          </a:bodyPr>
          <a:lstStyle/>
          <a:p>
            <a:r>
              <a:rPr lang="en-US" sz="4400" dirty="0"/>
              <a:t>My family </a:t>
            </a:r>
          </a:p>
        </p:txBody>
      </p:sp>
      <p:pic>
        <p:nvPicPr>
          <p:cNvPr id="6" name="Picture 5"/>
          <p:cNvPicPr>
            <a:picLocks noChangeAspect="1"/>
          </p:cNvPicPr>
          <p:nvPr/>
        </p:nvPicPr>
        <p:blipFill>
          <a:blip r:embed="rId2"/>
          <a:stretch>
            <a:fillRect/>
          </a:stretch>
        </p:blipFill>
        <p:spPr>
          <a:xfrm>
            <a:off x="2056728" y="3596064"/>
            <a:ext cx="3190756" cy="3190756"/>
          </a:xfrm>
          <a:prstGeom prst="rect">
            <a:avLst/>
          </a:prstGeom>
        </p:spPr>
      </p:pic>
      <p:pic>
        <p:nvPicPr>
          <p:cNvPr id="8" name="Picture 7"/>
          <p:cNvPicPr>
            <a:picLocks noChangeAspect="1"/>
          </p:cNvPicPr>
          <p:nvPr/>
        </p:nvPicPr>
        <p:blipFill>
          <a:blip r:embed="rId3"/>
          <a:stretch>
            <a:fillRect/>
          </a:stretch>
        </p:blipFill>
        <p:spPr>
          <a:xfrm>
            <a:off x="5109210" y="5329236"/>
            <a:ext cx="3148472" cy="1485923"/>
          </a:xfrm>
          <a:prstGeom prst="rect">
            <a:avLst/>
          </a:prstGeom>
        </p:spPr>
      </p:pic>
      <p:pic>
        <p:nvPicPr>
          <p:cNvPr id="9" name="Picture 8"/>
          <p:cNvPicPr>
            <a:picLocks noChangeAspect="1"/>
          </p:cNvPicPr>
          <p:nvPr/>
        </p:nvPicPr>
        <p:blipFill>
          <a:blip r:embed="rId4"/>
          <a:stretch>
            <a:fillRect/>
          </a:stretch>
        </p:blipFill>
        <p:spPr>
          <a:xfrm>
            <a:off x="10611309" y="3061902"/>
            <a:ext cx="1700501" cy="2267335"/>
          </a:xfrm>
          <a:prstGeom prst="rect">
            <a:avLst/>
          </a:prstGeom>
        </p:spPr>
      </p:pic>
      <p:pic>
        <p:nvPicPr>
          <p:cNvPr id="10" name="Picture 9"/>
          <p:cNvPicPr>
            <a:picLocks noChangeAspect="1"/>
          </p:cNvPicPr>
          <p:nvPr/>
        </p:nvPicPr>
        <p:blipFill>
          <a:blip r:embed="rId5"/>
          <a:stretch>
            <a:fillRect/>
          </a:stretch>
        </p:blipFill>
        <p:spPr>
          <a:xfrm>
            <a:off x="10308102" y="5329237"/>
            <a:ext cx="2038350" cy="1528763"/>
          </a:xfrm>
          <a:prstGeom prst="rect">
            <a:avLst/>
          </a:prstGeom>
        </p:spPr>
      </p:pic>
      <p:pic>
        <p:nvPicPr>
          <p:cNvPr id="12" name="Picture 11"/>
          <p:cNvPicPr>
            <a:picLocks noChangeAspect="1"/>
          </p:cNvPicPr>
          <p:nvPr/>
        </p:nvPicPr>
        <p:blipFill>
          <a:blip r:embed="rId6"/>
          <a:stretch>
            <a:fillRect/>
          </a:stretch>
        </p:blipFill>
        <p:spPr>
          <a:xfrm>
            <a:off x="6619383" y="3588805"/>
            <a:ext cx="2044408" cy="1740431"/>
          </a:xfrm>
          <a:prstGeom prst="rect">
            <a:avLst/>
          </a:prstGeom>
        </p:spPr>
      </p:pic>
      <p:pic>
        <p:nvPicPr>
          <p:cNvPr id="13" name="Picture 12"/>
          <p:cNvPicPr>
            <a:picLocks noChangeAspect="1"/>
          </p:cNvPicPr>
          <p:nvPr/>
        </p:nvPicPr>
        <p:blipFill>
          <a:blip r:embed="rId7"/>
          <a:stretch>
            <a:fillRect/>
          </a:stretch>
        </p:blipFill>
        <p:spPr>
          <a:xfrm>
            <a:off x="26103" y="-1"/>
            <a:ext cx="3191568" cy="3524363"/>
          </a:xfrm>
          <a:prstGeom prst="rect">
            <a:avLst/>
          </a:prstGeom>
        </p:spPr>
      </p:pic>
      <p:pic>
        <p:nvPicPr>
          <p:cNvPr id="14" name="Picture 13"/>
          <p:cNvPicPr>
            <a:picLocks noChangeAspect="1"/>
          </p:cNvPicPr>
          <p:nvPr/>
        </p:nvPicPr>
        <p:blipFill>
          <a:blip r:embed="rId8"/>
          <a:stretch>
            <a:fillRect/>
          </a:stretch>
        </p:blipFill>
        <p:spPr>
          <a:xfrm>
            <a:off x="-17850" y="3517265"/>
            <a:ext cx="2074578" cy="3340735"/>
          </a:xfrm>
          <a:prstGeom prst="rect">
            <a:avLst/>
          </a:prstGeom>
        </p:spPr>
      </p:pic>
      <p:pic>
        <p:nvPicPr>
          <p:cNvPr id="15" name="Picture 14"/>
          <p:cNvPicPr>
            <a:picLocks noChangeAspect="1"/>
          </p:cNvPicPr>
          <p:nvPr/>
        </p:nvPicPr>
        <p:blipFill>
          <a:blip r:embed="rId9"/>
          <a:stretch>
            <a:fillRect/>
          </a:stretch>
        </p:blipFill>
        <p:spPr>
          <a:xfrm>
            <a:off x="8451413" y="3269114"/>
            <a:ext cx="2194381" cy="1645786"/>
          </a:xfrm>
          <a:prstGeom prst="rect">
            <a:avLst/>
          </a:prstGeom>
        </p:spPr>
      </p:pic>
      <p:pic>
        <p:nvPicPr>
          <p:cNvPr id="16" name="Picture 15"/>
          <p:cNvPicPr>
            <a:picLocks noChangeAspect="1"/>
          </p:cNvPicPr>
          <p:nvPr/>
        </p:nvPicPr>
        <p:blipFill>
          <a:blip r:embed="rId10"/>
          <a:stretch>
            <a:fillRect/>
          </a:stretch>
        </p:blipFill>
        <p:spPr>
          <a:xfrm>
            <a:off x="3217671" y="774356"/>
            <a:ext cx="5286362" cy="2821708"/>
          </a:xfrm>
          <a:prstGeom prst="rect">
            <a:avLst/>
          </a:prstGeom>
        </p:spPr>
      </p:pic>
      <p:pic>
        <p:nvPicPr>
          <p:cNvPr id="17" name="Picture 16"/>
          <p:cNvPicPr>
            <a:picLocks noChangeAspect="1"/>
          </p:cNvPicPr>
          <p:nvPr/>
        </p:nvPicPr>
        <p:blipFill>
          <a:blip r:embed="rId11"/>
          <a:stretch>
            <a:fillRect/>
          </a:stretch>
        </p:blipFill>
        <p:spPr>
          <a:xfrm>
            <a:off x="5269695" y="3596063"/>
            <a:ext cx="1325629" cy="1767505"/>
          </a:xfrm>
          <a:prstGeom prst="rect">
            <a:avLst/>
          </a:prstGeom>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360" y="2853334"/>
            <a:ext cx="1892732" cy="1261821"/>
          </a:xfrm>
          <a:prstGeom prst="rect">
            <a:avLst/>
          </a:prstGeom>
        </p:spPr>
      </p:pic>
      <p:pic>
        <p:nvPicPr>
          <p:cNvPr id="7" name="Picture 6"/>
          <p:cNvPicPr>
            <a:picLocks noChangeAspect="1"/>
          </p:cNvPicPr>
          <p:nvPr/>
        </p:nvPicPr>
        <p:blipFill>
          <a:blip r:embed="rId13"/>
          <a:stretch>
            <a:fillRect/>
          </a:stretch>
        </p:blipFill>
        <p:spPr>
          <a:xfrm>
            <a:off x="8504033" y="0"/>
            <a:ext cx="3830545" cy="3269114"/>
          </a:xfrm>
          <a:prstGeom prst="rect">
            <a:avLst/>
          </a:prstGeom>
        </p:spPr>
      </p:pic>
      <p:pic>
        <p:nvPicPr>
          <p:cNvPr id="11" name="Picture 10"/>
          <p:cNvPicPr>
            <a:picLocks noChangeAspect="1"/>
          </p:cNvPicPr>
          <p:nvPr/>
        </p:nvPicPr>
        <p:blipFill>
          <a:blip r:embed="rId14"/>
          <a:stretch>
            <a:fillRect/>
          </a:stretch>
        </p:blipFill>
        <p:spPr>
          <a:xfrm>
            <a:off x="8257682" y="4914901"/>
            <a:ext cx="2067073" cy="1943100"/>
          </a:xfrm>
          <a:prstGeom prst="rect">
            <a:avLst/>
          </a:prstGeom>
        </p:spPr>
      </p:pic>
    </p:spTree>
    <p:extLst>
      <p:ext uri="{BB962C8B-B14F-4D97-AF65-F5344CB8AC3E}">
        <p14:creationId xmlns:p14="http://schemas.microsoft.com/office/powerpoint/2010/main" val="3819246535"/>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04645-29F2-4E31-BFC4-4E612F666F1B}"/>
              </a:ext>
            </a:extLst>
          </p:cNvPr>
          <p:cNvSpPr>
            <a:spLocks noGrp="1"/>
          </p:cNvSpPr>
          <p:nvPr>
            <p:ph type="title"/>
          </p:nvPr>
        </p:nvSpPr>
        <p:spPr/>
        <p:txBody>
          <a:bodyPr>
            <a:normAutofit/>
          </a:bodyPr>
          <a:lstStyle/>
          <a:p>
            <a:pPr algn="ctr"/>
            <a:r>
              <a:rPr lang="en-US" sz="4800" b="1">
                <a:latin typeface="Baskerville Old Face"/>
                <a:cs typeface="AngsanaUPC"/>
              </a:rPr>
              <a:t>Daily Schedule</a:t>
            </a:r>
            <a:endParaRPr lang="en-US" sz="4800">
              <a:latin typeface="Baskerville Old Face"/>
              <a:cs typeface="AngsanaUPC"/>
            </a:endParaRPr>
          </a:p>
        </p:txBody>
      </p:sp>
      <p:sp>
        <p:nvSpPr>
          <p:cNvPr id="3" name="Content Placeholder 2">
            <a:extLst>
              <a:ext uri="{FF2B5EF4-FFF2-40B4-BE49-F238E27FC236}">
                <a16:creationId xmlns:a16="http://schemas.microsoft.com/office/drawing/2014/main" id="{E39101EC-8CD2-47FE-AC7E-1455593DD41B}"/>
              </a:ext>
            </a:extLst>
          </p:cNvPr>
          <p:cNvSpPr>
            <a:spLocks noGrp="1"/>
          </p:cNvSpPr>
          <p:nvPr>
            <p:ph sz="half" idx="1"/>
          </p:nvPr>
        </p:nvSpPr>
        <p:spPr>
          <a:xfrm rot="20640000">
            <a:off x="1365888" y="2160791"/>
            <a:ext cx="3185197" cy="3018321"/>
          </a:xfrm>
        </p:spPr>
        <p:txBody>
          <a:bodyPr vert="horz" lIns="91440" tIns="45720" rIns="91440" bIns="45720" rtlCol="0" anchor="t">
            <a:normAutofit/>
          </a:bodyPr>
          <a:lstStyle/>
          <a:p>
            <a:endParaRPr lang="en-US" b="1">
              <a:ea typeface="+mn-lt"/>
              <a:cs typeface="+mn-lt"/>
            </a:endParaRPr>
          </a:p>
          <a:p>
            <a:endParaRPr lang="en-US" sz="3600">
              <a:latin typeface="Bookman Old Style"/>
            </a:endParaRPr>
          </a:p>
          <a:p>
            <a:endParaRPr lang="en-US" sz="3600">
              <a:latin typeface="Bookman Old Style"/>
            </a:endParaRPr>
          </a:p>
        </p:txBody>
      </p:sp>
      <p:sp>
        <p:nvSpPr>
          <p:cNvPr id="4" name="Content Placeholder 3">
            <a:extLst>
              <a:ext uri="{FF2B5EF4-FFF2-40B4-BE49-F238E27FC236}">
                <a16:creationId xmlns:a16="http://schemas.microsoft.com/office/drawing/2014/main" id="{637A5901-E9C3-4109-8013-CF8B3BE995CF}"/>
              </a:ext>
            </a:extLst>
          </p:cNvPr>
          <p:cNvSpPr>
            <a:spLocks noGrp="1"/>
          </p:cNvSpPr>
          <p:nvPr>
            <p:ph sz="half" idx="2"/>
          </p:nvPr>
        </p:nvSpPr>
        <p:spPr>
          <a:xfrm>
            <a:off x="3495789" y="2011504"/>
            <a:ext cx="8380393" cy="4045204"/>
          </a:xfrm>
        </p:spPr>
        <p:txBody>
          <a:bodyPr vert="horz" lIns="91440" tIns="45720" rIns="91440" bIns="45720" rtlCol="0" anchor="t">
            <a:noAutofit/>
          </a:bodyPr>
          <a:lstStyle/>
          <a:p>
            <a:r>
              <a:rPr lang="en-US" sz="2400" dirty="0"/>
              <a:t>ELT 9:20-9:50</a:t>
            </a:r>
          </a:p>
          <a:p>
            <a:r>
              <a:rPr lang="en-US" sz="2400" dirty="0"/>
              <a:t>1st Period 8</a:t>
            </a:r>
            <a:r>
              <a:rPr lang="en-US" sz="2400" baseline="30000" dirty="0"/>
              <a:t>th</a:t>
            </a:r>
            <a:r>
              <a:rPr lang="en-US" sz="2400" dirty="0"/>
              <a:t> Grade ELA / Homeroom 9:50-10:45</a:t>
            </a:r>
            <a:endParaRPr lang="en-US" sz="2400" dirty="0">
              <a:ea typeface="+mn-lt"/>
              <a:cs typeface="+mn-lt"/>
            </a:endParaRPr>
          </a:p>
          <a:p>
            <a:r>
              <a:rPr lang="en-US" sz="2400" dirty="0"/>
              <a:t>2nd Period 8</a:t>
            </a:r>
            <a:r>
              <a:rPr lang="en-US" sz="2400" baseline="30000" dirty="0"/>
              <a:t>th</a:t>
            </a:r>
            <a:r>
              <a:rPr lang="en-US" sz="2400" dirty="0"/>
              <a:t> Grade ELA / Lunch 10:45-12:10</a:t>
            </a:r>
            <a:endParaRPr lang="en-US" sz="2400" dirty="0">
              <a:ea typeface="+mn-lt"/>
              <a:cs typeface="+mn-lt"/>
            </a:endParaRPr>
          </a:p>
          <a:p>
            <a:r>
              <a:rPr lang="en-US" sz="2400" dirty="0"/>
              <a:t>3rd Period 8</a:t>
            </a:r>
            <a:r>
              <a:rPr lang="en-US" sz="2400" baseline="30000" dirty="0"/>
              <a:t>th</a:t>
            </a:r>
            <a:r>
              <a:rPr lang="en-US" sz="2400" dirty="0"/>
              <a:t> Grade ELA 12:10-1:05</a:t>
            </a:r>
          </a:p>
          <a:p>
            <a:r>
              <a:rPr lang="en-US" sz="2400" dirty="0"/>
              <a:t>4th Period 8</a:t>
            </a:r>
            <a:r>
              <a:rPr lang="en-US" sz="2400" baseline="30000" dirty="0"/>
              <a:t>th</a:t>
            </a:r>
            <a:r>
              <a:rPr lang="en-US" sz="2400" dirty="0"/>
              <a:t> Grade ELA / SEL 1:05-2:30</a:t>
            </a:r>
            <a:endParaRPr lang="en-US" sz="2400" dirty="0">
              <a:ea typeface="+mn-lt"/>
              <a:cs typeface="+mn-lt"/>
            </a:endParaRPr>
          </a:p>
          <a:p>
            <a:r>
              <a:rPr lang="en-US" sz="2400" dirty="0"/>
              <a:t>5th Period Planning / Connections 2:35-4:05</a:t>
            </a:r>
            <a:endParaRPr lang="en-US" sz="2400" dirty="0">
              <a:ea typeface="+mn-lt"/>
              <a:cs typeface="+mn-lt"/>
            </a:endParaRPr>
          </a:p>
          <a:p>
            <a:pPr marL="0" indent="0">
              <a:buNone/>
            </a:pPr>
            <a:endParaRPr lang="en-US" dirty="0"/>
          </a:p>
        </p:txBody>
      </p:sp>
      <p:pic>
        <p:nvPicPr>
          <p:cNvPr id="12" name="Graphic 12" descr="List">
            <a:extLst>
              <a:ext uri="{FF2B5EF4-FFF2-40B4-BE49-F238E27FC236}">
                <a16:creationId xmlns:a16="http://schemas.microsoft.com/office/drawing/2014/main" id="{AC1BE7F0-C453-42C4-B24D-0614FA8615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00000">
            <a:off x="48479" y="2067945"/>
            <a:ext cx="3502323" cy="3646096"/>
          </a:xfrm>
          <a:prstGeom prst="rect">
            <a:avLst/>
          </a:prstGeom>
        </p:spPr>
      </p:pic>
    </p:spTree>
    <p:custDataLst>
      <p:tags r:id="rId1"/>
    </p:custDataLst>
    <p:extLst>
      <p:ext uri="{BB962C8B-B14F-4D97-AF65-F5344CB8AC3E}">
        <p14:creationId xmlns:p14="http://schemas.microsoft.com/office/powerpoint/2010/main" val="424168133"/>
      </p:ext>
    </p:extLst>
  </p:cSld>
  <p:clrMapOvr>
    <a:masterClrMapping/>
  </p:clrMapOvr>
  <p:transition spd="slow" advTm="6169">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Baskerville Old Face" panose="02020602080505020303" pitchFamily="18" charset="0"/>
                <a:ea typeface="+mj-lt"/>
                <a:cs typeface="+mj-lt"/>
              </a:rPr>
              <a:t>CHECKOUT Mr. </a:t>
            </a:r>
            <a:r>
              <a:rPr lang="en-US" dirty="0" err="1">
                <a:latin typeface="Baskerville Old Face" panose="02020602080505020303" pitchFamily="18" charset="0"/>
                <a:ea typeface="+mj-lt"/>
                <a:cs typeface="+mj-lt"/>
              </a:rPr>
              <a:t>Baldowski’s</a:t>
            </a:r>
            <a:r>
              <a:rPr lang="en-US" dirty="0">
                <a:latin typeface="Baskerville Old Face" panose="02020602080505020303" pitchFamily="18" charset="0"/>
                <a:ea typeface="+mj-lt"/>
                <a:cs typeface="+mj-lt"/>
              </a:rPr>
              <a:t> WEBSITE TO VIEW THE FOLLOWING INFORMATION</a:t>
            </a:r>
            <a:endParaRPr lang="en-US" dirty="0">
              <a:latin typeface="Baskerville Old Face" panose="02020602080505020303" pitchFamily="18" charset="0"/>
            </a:endParaRPr>
          </a:p>
        </p:txBody>
      </p:sp>
      <p:sp>
        <p:nvSpPr>
          <p:cNvPr id="3" name="Content Placeholder 2"/>
          <p:cNvSpPr>
            <a:spLocks noGrp="1"/>
          </p:cNvSpPr>
          <p:nvPr>
            <p:ph idx="1"/>
          </p:nvPr>
        </p:nvSpPr>
        <p:spPr/>
        <p:txBody>
          <a:bodyPr>
            <a:normAutofit/>
          </a:bodyPr>
          <a:lstStyle/>
          <a:p>
            <a:r>
              <a:rPr lang="en-US" sz="3600" dirty="0">
                <a:latin typeface="Baskerville Old Face" panose="02020602080505020303" pitchFamily="18" charset="0"/>
                <a:ea typeface="+mn-lt"/>
                <a:cs typeface="+mn-lt"/>
              </a:rPr>
              <a:t>Lesson Plans</a:t>
            </a:r>
          </a:p>
          <a:p>
            <a:r>
              <a:rPr lang="en-US" sz="3600" dirty="0">
                <a:latin typeface="Baskerville Old Face" panose="02020602080505020303" pitchFamily="18" charset="0"/>
              </a:rPr>
              <a:t>Class Syllabus/Supply List</a:t>
            </a:r>
          </a:p>
          <a:p>
            <a:r>
              <a:rPr lang="en-US" sz="3600" dirty="0">
                <a:latin typeface="Baskerville Old Face" panose="02020602080505020303" pitchFamily="18" charset="0"/>
              </a:rPr>
              <a:t>Resources</a:t>
            </a:r>
          </a:p>
          <a:p>
            <a:r>
              <a:rPr lang="en-US" sz="3600" dirty="0">
                <a:latin typeface="Baskerville Old Face" panose="02020602080505020303" pitchFamily="18" charset="0"/>
                <a:ea typeface="+mn-lt"/>
                <a:cs typeface="+mn-lt"/>
              </a:rPr>
              <a:t>Additional Information</a:t>
            </a:r>
          </a:p>
          <a:p>
            <a:endParaRPr lang="en-US" sz="3600" dirty="0">
              <a:latin typeface="Baskerville Old Face" panose="02020602080505020303" pitchFamily="18" charset="0"/>
            </a:endParaRPr>
          </a:p>
        </p:txBody>
      </p:sp>
    </p:spTree>
    <p:custDataLst>
      <p:tags r:id="rId1"/>
    </p:custDataLst>
    <p:extLst>
      <p:ext uri="{BB962C8B-B14F-4D97-AF65-F5344CB8AC3E}">
        <p14:creationId xmlns:p14="http://schemas.microsoft.com/office/powerpoint/2010/main" val="2900712356"/>
      </p:ext>
    </p:extLst>
  </p:cSld>
  <p:clrMapOvr>
    <a:masterClrMapping/>
  </p:clrMapOvr>
  <p:transition spd="slow" advTm="5484">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1"/>
</p:tagLst>
</file>

<file path=ppt/tags/tag2.xml><?xml version="1.0" encoding="utf-8"?>
<p:tagLst xmlns:a="http://schemas.openxmlformats.org/drawingml/2006/main" xmlns:r="http://schemas.openxmlformats.org/officeDocument/2006/relationships" xmlns:p="http://schemas.openxmlformats.org/presentationml/2006/main">
  <p:tag name="TIMING" val="|1|1"/>
</p:tagLst>
</file>

<file path=ppt/tags/tag3.xml><?xml version="1.0" encoding="utf-8"?>
<p:tagLst xmlns:a="http://schemas.openxmlformats.org/drawingml/2006/main" xmlns:r="http://schemas.openxmlformats.org/officeDocument/2006/relationships" xmlns:p="http://schemas.openxmlformats.org/presentationml/2006/main">
  <p:tag name="TIMING" val="|1.6|2"/>
</p:tagLst>
</file>

<file path=ppt/tags/tag4.xml><?xml version="1.0" encoding="utf-8"?>
<p:tagLst xmlns:a="http://schemas.openxmlformats.org/drawingml/2006/main" xmlns:r="http://schemas.openxmlformats.org/officeDocument/2006/relationships" xmlns:p="http://schemas.openxmlformats.org/presentationml/2006/main">
  <p:tag name="TIMING" val="|0.2|0.9"/>
</p:tagLst>
</file>

<file path=ppt/tags/tag5.xml><?xml version="1.0" encoding="utf-8"?>
<p:tagLst xmlns:a="http://schemas.openxmlformats.org/drawingml/2006/main" xmlns:r="http://schemas.openxmlformats.org/officeDocument/2006/relationships" xmlns:p="http://schemas.openxmlformats.org/presentationml/2006/main">
  <p:tag name="TIMING" val="|1.4|1.4|1.4"/>
</p:tagLst>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TF10001119</Template>
  <TotalTime>1915</TotalTime>
  <Words>681</Words>
  <Application>Microsoft Office PowerPoint</Application>
  <PresentationFormat>Widescreen</PresentationFormat>
  <Paragraphs>78</Paragraphs>
  <Slides>11</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AngsanaUPC</vt:lpstr>
      <vt:lpstr>Arial</vt:lpstr>
      <vt:lpstr>Baskerville Old Face</vt:lpstr>
      <vt:lpstr>Bookman Old Style</vt:lpstr>
      <vt:lpstr>Footlight MT Light</vt:lpstr>
      <vt:lpstr>FrankRuehl</vt:lpstr>
      <vt:lpstr>Gigi</vt:lpstr>
      <vt:lpstr>Gill Sans MT</vt:lpstr>
      <vt:lpstr>Gallery</vt:lpstr>
      <vt:lpstr>Gallery</vt:lpstr>
      <vt:lpstr>Brian baldowski 8th grade language arts     </vt:lpstr>
      <vt:lpstr>Mr. baldowski’s Contact Information </vt:lpstr>
      <vt:lpstr>PowerPoint Presentation</vt:lpstr>
      <vt:lpstr>PowerPoint Presentation</vt:lpstr>
      <vt:lpstr>About Mr. Baldowski </vt:lpstr>
      <vt:lpstr>PowerPoint Presentation</vt:lpstr>
      <vt:lpstr>PowerPoint Presentation</vt:lpstr>
      <vt:lpstr>Daily Schedule</vt:lpstr>
      <vt:lpstr>CHECKOUT Mr. Baldowski’s WEBSITE TO VIEW THE FOLLOWING INFORMATION</vt:lpstr>
      <vt:lpstr>Arrival and Dismissal </vt:lpstr>
      <vt:lpstr>RCSS Learning Platform and Canvas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Arnold, Latasha</dc:creator>
  <cp:lastModifiedBy>Baldowski, Brian</cp:lastModifiedBy>
  <cp:revision>745</cp:revision>
  <dcterms:created xsi:type="dcterms:W3CDTF">2020-08-03T17:10:01Z</dcterms:created>
  <dcterms:modified xsi:type="dcterms:W3CDTF">2023-08-02T17:17:53Z</dcterms:modified>
</cp:coreProperties>
</file>